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65938" cy="999807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 Black" panose="020F0502020204030203" pitchFamily="34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w6yzaSSfY8Z6BCZU+gazHFm6u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3E664A-663A-4C11-B352-D2F7BB0B3341}">
  <a:tblStyle styleId="{733E664A-663A-4C11-B352-D2F7BB0B33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Header Bar">
  <p:cSld name="With Header Ba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12" descr="A picture containing drawing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1498600" y="520700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Side Bar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3" descr="A picture containing drawing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5" descr="A gold and blue neck ti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4777" b="20844"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5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5"/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15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5"/>
          <p:cNvSpPr/>
          <p:nvPr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15"/>
          <p:cNvPicPr preferRelativeResize="0"/>
          <p:nvPr/>
        </p:nvPicPr>
        <p:blipFill rotWithShape="1">
          <a:blip r:embed="rId4">
            <a:alphaModFix amt="85000"/>
          </a:blip>
          <a:srcRect/>
          <a:stretch/>
        </p:blipFill>
        <p:spPr>
          <a:xfrm>
            <a:off x="7291388" y="466820"/>
            <a:ext cx="4622446" cy="596903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5"/>
          <p:cNvSpPr txBox="1"/>
          <p:nvPr/>
        </p:nvSpPr>
        <p:spPr>
          <a:xfrm>
            <a:off x="7461250" y="797021"/>
            <a:ext cx="44386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parents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GB" sz="18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 for supporting your child’s learning in science.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641350" y="2368550"/>
            <a:ext cx="54737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647700" y="5410200"/>
            <a:ext cx="54737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47700" y="558768"/>
            <a:ext cx="5473700" cy="139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 Black"/>
              <a:buNone/>
              <a:defRPr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3"/>
          </p:nvPr>
        </p:nvSpPr>
        <p:spPr>
          <a:xfrm>
            <a:off x="7396769" y="1805354"/>
            <a:ext cx="4391025" cy="465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ith Header Bar">
  <p:cSld name="1_With Header Ba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16" descr="A picture containing drawing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1498484" y="879794"/>
            <a:ext cx="10515601" cy="32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2"/>
          </p:nvPr>
        </p:nvSpPr>
        <p:spPr>
          <a:xfrm>
            <a:off x="1498600" y="520700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s://www.bbc.co.uk/bitesize/clips/z9d9wm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 descr="Blue abstract gradient background"/>
          <p:cNvPicPr preferRelativeResize="0">
            <a:picLocks noGrp="1"/>
          </p:cNvPicPr>
          <p:nvPr>
            <p:ph type="body" idx="4294967295"/>
          </p:nvPr>
        </p:nvPicPr>
        <p:blipFill>
          <a:blip r:embed="rId3"/>
          <a:srcRect/>
          <a:stretch/>
        </p:blipFill>
        <p:spPr>
          <a:xfrm>
            <a:off x="3251784" y="500097"/>
            <a:ext cx="8949094" cy="596606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722630" y="641564"/>
            <a:ext cx="5422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States of matter</a:t>
            </a:r>
            <a:endParaRPr/>
          </a:p>
        </p:txBody>
      </p:sp>
      <p:sp>
        <p:nvSpPr>
          <p:cNvPr id="60" name="Google Shape;60;p1"/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717550" y="2362546"/>
            <a:ext cx="54229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Changes of state: comparing boiling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evaporation </a:t>
            </a: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1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</a:t>
            </a: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8 - 9</a:t>
            </a:r>
            <a:endParaRPr/>
          </a:p>
        </p:txBody>
      </p:sp>
      <p:grpSp>
        <p:nvGrpSpPr>
          <p:cNvPr id="66" name="Google Shape;66;p1"/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67" name="Google Shape;67;p1"/>
            <p:cNvPicPr preferRelativeResize="0"/>
            <p:nvPr/>
          </p:nvPicPr>
          <p:blipFill rotWithShape="1">
            <a:blip r:embed="rId5">
              <a:alphaModFix amt="85000"/>
            </a:blip>
            <a:srcRect/>
            <a:stretch/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"/>
            <p:cNvSpPr txBox="1"/>
            <p:nvPr/>
          </p:nvSpPr>
          <p:spPr>
            <a:xfrm>
              <a:off x="7453312" y="697498"/>
              <a:ext cx="3923476" cy="5337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 parents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 for supporting your child’s learning in science.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Before the session: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read slide 2 so you know what your child is learning and what you need to get ready.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 an alternative to paper, slide 7 may be printed for your child to record on.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During the session: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the learning intentions on slide 2.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your child with the main activities on slides 3-7, as needed. 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8 has a further optional activity.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9 has a glossary of key terms.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Reviewing with your child: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10 gives an idea of what your child may produce.</a:t>
              </a:r>
              <a:endParaRPr dirty="0"/>
            </a:p>
            <a:p>
              <a:pPr marL="2857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92" name="Google Shape;192;p10"/>
          <p:cNvSpPr txBox="1"/>
          <p:nvPr/>
        </p:nvSpPr>
        <p:spPr>
          <a:xfrm>
            <a:off x="523784" y="228600"/>
            <a:ext cx="11052698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10"/>
          <p:cNvGrpSpPr/>
          <p:nvPr/>
        </p:nvGrpSpPr>
        <p:grpSpPr>
          <a:xfrm>
            <a:off x="5748308" y="5176991"/>
            <a:ext cx="2497584" cy="1257988"/>
            <a:chOff x="368514" y="114341"/>
            <a:chExt cx="1544715" cy="2423604"/>
          </a:xfrm>
        </p:grpSpPr>
        <p:sp>
          <p:nvSpPr>
            <p:cNvPr id="194" name="Google Shape;194;p10"/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 txBox="1"/>
            <p:nvPr/>
          </p:nvSpPr>
          <p:spPr>
            <a:xfrm>
              <a:off x="418938" y="188283"/>
              <a:ext cx="1494291" cy="2253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Water evaporates from the surface of a liquid so the larger the surface area exposed to the air, the faster the water will evaporate. </a:t>
              </a: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pic>
        <p:nvPicPr>
          <p:cNvPr id="196" name="Google Shape;196;p10" descr="A close up of text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413" y="482455"/>
            <a:ext cx="4989949" cy="570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 descr="A close up of text on a white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6763" y="476524"/>
            <a:ext cx="5390545" cy="4678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0"/>
          <p:cNvGrpSpPr/>
          <p:nvPr/>
        </p:nvGrpSpPr>
        <p:grpSpPr>
          <a:xfrm>
            <a:off x="8369837" y="5176991"/>
            <a:ext cx="2993579" cy="1257988"/>
            <a:chOff x="368514" y="114341"/>
            <a:chExt cx="1544715" cy="2423604"/>
          </a:xfrm>
        </p:grpSpPr>
        <p:sp>
          <p:nvSpPr>
            <p:cNvPr id="199" name="Google Shape;199;p10"/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418938" y="188283"/>
              <a:ext cx="1494291" cy="2253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The surrounding temperature and amount of wind will also affect how quickly water evaporates. Do this outside on a warm, windy day to speed up your investigation! </a:t>
              </a: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</a:pPr>
            <a:r>
              <a:rPr lang="en-GB"/>
              <a:t>States of matter</a:t>
            </a: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1498484" y="557939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Changes of state: comparing boiling and evaporation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838200" y="1644141"/>
            <a:ext cx="5181600" cy="303728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Boiling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evaporation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both a </a:t>
            </a:r>
            <a:r>
              <a:rPr lang="en-GB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of state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liquid to gas.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Boiling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happens </a:t>
            </a:r>
            <a:r>
              <a:rPr lang="en-GB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 specific temperature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bubbles of the gas can be seen inside the liquid. Water boils when it is heated to 100</a:t>
            </a:r>
            <a:r>
              <a:rPr lang="en-GB" sz="19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Evaporation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happens </a:t>
            </a:r>
            <a:r>
              <a:rPr lang="en-GB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any temperature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only at the surface of the liquid. It happens more quickly if the temperature is higher, the liquid has a larger surface area or it is windy.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838198" y="4749553"/>
            <a:ext cx="5181600" cy="142740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compare boiling and evaporation.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investigate how quickly water evaporates from different sized containers.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900"/>
              <a:buFont typeface="Arial"/>
              <a:buNone/>
            </a:pPr>
            <a:r>
              <a:rPr lang="en-GB" sz="19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</a:t>
            </a:r>
            <a:r>
              <a:rPr lang="en-GB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(pages 3-7): 40 - 45 mins, plus evaporating time!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900"/>
              <a:buFont typeface="Arial"/>
              <a:buNone/>
            </a:pPr>
            <a:r>
              <a:rPr lang="en-GB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Household items to support learning: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Three different sized bowls or containers.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teaspoon and some water.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squared paper and a pencil. </a:t>
            </a:r>
            <a:r>
              <a:rPr lang="en-GB" sz="1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Alternatively may wish to print page 7 as a worksheet.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900"/>
              <a:buFont typeface="Arial"/>
              <a:buNone/>
            </a:pPr>
            <a:r>
              <a:rPr lang="en-GB" sz="19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Find out more… </a:t>
            </a:r>
            <a:r>
              <a:rPr lang="en-GB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 8)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 may like to make up your own investigation to explore how quickly water evaporates.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2" descr="A picture containing object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98" y="57506"/>
            <a:ext cx="1080518" cy="108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 descr="Notepad, Memo, Pencil, Writing, No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1908" y="4067999"/>
            <a:ext cx="648647" cy="61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</a:pPr>
            <a:r>
              <a:rPr lang="en-GB"/>
              <a:t>Explore, review, think, talk…</a:t>
            </a:r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1498600" y="542598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What do you already know about boiling and evaporation?</a:t>
            </a:r>
            <a:endParaRPr/>
          </a:p>
        </p:txBody>
      </p:sp>
      <p:sp>
        <p:nvSpPr>
          <p:cNvPr id="88" name="Google Shape;88;p3"/>
          <p:cNvSpPr txBox="1"/>
          <p:nvPr/>
        </p:nvSpPr>
        <p:spPr>
          <a:xfrm>
            <a:off x="870982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happening in these pictures?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 minutes)</a:t>
            </a:r>
            <a:endParaRPr/>
          </a:p>
        </p:txBody>
      </p:sp>
      <p:pic>
        <p:nvPicPr>
          <p:cNvPr id="90" name="Google Shape;90;p3" descr="A picture containing object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98" y="57506"/>
            <a:ext cx="1080518" cy="10805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/>
        </p:nvSpPr>
        <p:spPr>
          <a:xfrm>
            <a:off x="3402009" y="2243799"/>
            <a:ext cx="2512572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-GB" sz="22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Think or talk about what you see when you heat water in a pan.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-GB" sz="22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do you think is in the bubbles at the bottom of the water in this  kettle?</a:t>
            </a: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3"/>
          <p:cNvGrpSpPr/>
          <p:nvPr/>
        </p:nvGrpSpPr>
        <p:grpSpPr>
          <a:xfrm>
            <a:off x="6172200" y="1591799"/>
            <a:ext cx="5181600" cy="4634826"/>
            <a:chOff x="6172200" y="1591799"/>
            <a:chExt cx="5181600" cy="4634826"/>
          </a:xfrm>
        </p:grpSpPr>
        <p:sp>
          <p:nvSpPr>
            <p:cNvPr id="93" name="Google Shape;93;p3"/>
            <p:cNvSpPr txBox="1"/>
            <p:nvPr/>
          </p:nvSpPr>
          <p:spPr>
            <a:xfrm>
              <a:off x="6172200" y="1591799"/>
              <a:ext cx="5181600" cy="453282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286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When liquid water is heated it turns into a gas called </a:t>
              </a:r>
              <a:r>
                <a:rPr lang="en-GB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water vapour</a:t>
              </a: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  <a:p>
              <a:pPr marL="228600" marR="0" lvl="0" indent="-1016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016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016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016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762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 txBox="1"/>
            <p:nvPr/>
          </p:nvSpPr>
          <p:spPr>
            <a:xfrm>
              <a:off x="8280928" y="2322462"/>
              <a:ext cx="297595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Water vapour is invisible, but it often </a:t>
              </a: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condenses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the cool air above a kettle or cup of tea, forming tiny droplets of </a:t>
              </a: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steam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</a:t>
              </a: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boiling water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you can see bubbles of water vapour forming in the liquid.  </a:t>
              </a:r>
              <a:endParaRPr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6293135" y="5026296"/>
              <a:ext cx="50606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What is the temperature of boiling water? 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Watch this clip about boiling eggs: </a:t>
              </a:r>
              <a:r>
                <a:rPr lang="en-GB" sz="1800" i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https://www.bbc.co.uk/bitesize/clips/z9d9wmn</a:t>
              </a:r>
              <a:endParaRPr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3" descr="person holding white ceramic cup with hot coffee"/>
            <p:cNvPicPr preferRelativeResize="0"/>
            <p:nvPr/>
          </p:nvPicPr>
          <p:blipFill rotWithShape="1">
            <a:blip r:embed="rId5">
              <a:alphaModFix/>
            </a:blip>
            <a:srcRect l="25527" t="28942" b="30310"/>
            <a:stretch/>
          </p:blipFill>
          <p:spPr>
            <a:xfrm>
              <a:off x="6420842" y="2322462"/>
              <a:ext cx="1611443" cy="1200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3" descr="Kettle, Glass, Water, Blow, Geraert, Hot"/>
            <p:cNvPicPr preferRelativeResize="0"/>
            <p:nvPr/>
          </p:nvPicPr>
          <p:blipFill rotWithShape="1">
            <a:blip r:embed="rId6">
              <a:alphaModFix/>
            </a:blip>
            <a:srcRect t="41213" b="7480"/>
            <a:stretch/>
          </p:blipFill>
          <p:spPr>
            <a:xfrm>
              <a:off x="6420842" y="3689122"/>
              <a:ext cx="1611443" cy="12003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p3" descr="Kettle, Glass, Water, Blow, Geraert, Hot"/>
          <p:cNvPicPr preferRelativeResize="0"/>
          <p:nvPr/>
        </p:nvPicPr>
        <p:blipFill rotWithShape="1">
          <a:blip r:embed="rId6">
            <a:alphaModFix/>
          </a:blip>
          <a:srcRect t="9843" b="7480"/>
          <a:stretch/>
        </p:blipFill>
        <p:spPr>
          <a:xfrm>
            <a:off x="1192954" y="3999568"/>
            <a:ext cx="1906375" cy="187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7">
            <a:alphaModFix/>
          </a:blip>
          <a:srcRect r="8596"/>
          <a:stretch/>
        </p:blipFill>
        <p:spPr>
          <a:xfrm>
            <a:off x="1192954" y="2057152"/>
            <a:ext cx="1906375" cy="1879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</a:pPr>
            <a:r>
              <a:rPr lang="en-GB"/>
              <a:t>Comparing boiling and evaporating 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1498600" y="542598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Understanding the difference between boiling and evaporation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870982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Boiling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evaporation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both changes of state when a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 changes into a gas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Boiling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happens when a liquid is heated to a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specific temperature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bubbles of the gas can be seen in the liquid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Water boils at 100</a:t>
            </a:r>
            <a:r>
              <a:rPr lang="en-GB" sz="2000" baseline="30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Pure water cannot get hotter than 100</a:t>
            </a:r>
            <a:r>
              <a:rPr lang="en-GB" sz="2000" baseline="30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 no matter how fast you boil it. </a:t>
            </a:r>
            <a:endParaRPr sz="2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Evaporation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happen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any temperature.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 evaporates from the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of the liquid.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 minutes)</a:t>
            </a:r>
            <a:endParaRPr/>
          </a:p>
        </p:txBody>
      </p:sp>
      <p:pic>
        <p:nvPicPr>
          <p:cNvPr id="110" name="Google Shape;110;p4" descr="A picture containing object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98" y="57506"/>
            <a:ext cx="1080518" cy="108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 descr="Pan, Water, Kitchen, Boiling Water, Fi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8223" y="2343704"/>
            <a:ext cx="2441360" cy="153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 descr="bike parking rack"/>
          <p:cNvPicPr preferRelativeResize="0"/>
          <p:nvPr/>
        </p:nvPicPr>
        <p:blipFill rotWithShape="1">
          <a:blip r:embed="rId5">
            <a:alphaModFix/>
          </a:blip>
          <a:srcRect t="5853" b="7656"/>
          <a:stretch/>
        </p:blipFill>
        <p:spPr>
          <a:xfrm>
            <a:off x="6301297" y="2375472"/>
            <a:ext cx="2070109" cy="1204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8851541" y="2343704"/>
            <a:ext cx="226182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Water evaporates from the surface of puddles after it has rained.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" descr="Clothes Line, Laundry, Colorful, Wash"/>
          <p:cNvPicPr preferRelativeResize="0"/>
          <p:nvPr/>
        </p:nvPicPr>
        <p:blipFill rotWithShape="1">
          <a:blip r:embed="rId6">
            <a:alphaModFix/>
          </a:blip>
          <a:srcRect t="10347"/>
          <a:stretch/>
        </p:blipFill>
        <p:spPr>
          <a:xfrm>
            <a:off x="6576181" y="3729521"/>
            <a:ext cx="2070109" cy="120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6398770" y="5061448"/>
            <a:ext cx="44950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variables or factors might affect how quickly water evaporates from a puddle or from some clothes on a washing line? 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8851541" y="3679908"/>
            <a:ext cx="226182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Our washing dries when water evaporates from damp clothes.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</a:pPr>
            <a:r>
              <a:rPr lang="en-GB"/>
              <a:t>Investigating evaporation </a:t>
            </a:r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1498600" y="542598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Investigating how quickly water evaporates 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870982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Ask an adult if you can investigate how quickly water evaporates with them.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 long do you think it might take for water to evaporate?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Which variables might affect how long it takes?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 do you make sure your investigation is a comparative or fair test?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Try changing the </a:t>
            </a:r>
            <a:r>
              <a:rPr lang="en-GB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size of the container</a:t>
            </a: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so the water has a different surface area.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GB" sz="20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Think about the variables you will need to keep the same to make your test ‘fair’</a:t>
            </a: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(20-30 minutes, plus time for the water to evaporate)</a:t>
            </a:r>
            <a:endParaRPr/>
          </a:p>
        </p:txBody>
      </p:sp>
      <p:pic>
        <p:nvPicPr>
          <p:cNvPr id="127" name="Google Shape;127;p5" descr="A picture containing object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98" y="57506"/>
            <a:ext cx="1080518" cy="108051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6281846" y="2919512"/>
            <a:ext cx="477163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 will need: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Three different sized bowls or containers which have different surface areas.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teaspoon and some water.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>
            <a:off x="2079929" y="3402951"/>
            <a:ext cx="1590069" cy="853384"/>
            <a:chOff x="1043184" y="3354632"/>
            <a:chExt cx="1797670" cy="853384"/>
          </a:xfrm>
        </p:grpSpPr>
        <p:sp>
          <p:nvSpPr>
            <p:cNvPr id="130" name="Google Shape;130;p5"/>
            <p:cNvSpPr/>
            <p:nvPr/>
          </p:nvSpPr>
          <p:spPr>
            <a:xfrm>
              <a:off x="1043184" y="3354632"/>
              <a:ext cx="1797670" cy="853384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DDEAF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1468072" y="3551068"/>
              <a:ext cx="1242873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Amount of water?</a:t>
              </a:r>
              <a:endParaRPr/>
            </a:p>
          </p:txBody>
        </p:sp>
      </p:grpSp>
      <p:grpSp>
        <p:nvGrpSpPr>
          <p:cNvPr id="132" name="Google Shape;132;p5"/>
          <p:cNvGrpSpPr/>
          <p:nvPr/>
        </p:nvGrpSpPr>
        <p:grpSpPr>
          <a:xfrm>
            <a:off x="4377146" y="4299860"/>
            <a:ext cx="1590070" cy="853384"/>
            <a:chOff x="1043184" y="3354632"/>
            <a:chExt cx="1797670" cy="853384"/>
          </a:xfrm>
        </p:grpSpPr>
        <p:sp>
          <p:nvSpPr>
            <p:cNvPr id="133" name="Google Shape;133;p5"/>
            <p:cNvSpPr/>
            <p:nvPr/>
          </p:nvSpPr>
          <p:spPr>
            <a:xfrm>
              <a:off x="1043184" y="3354632"/>
              <a:ext cx="1797670" cy="853384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DDEAF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1468072" y="3551068"/>
              <a:ext cx="1242873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Amount of wind?</a:t>
              </a:r>
              <a:endParaRPr/>
            </a:p>
          </p:txBody>
        </p:sp>
      </p:grpSp>
      <p:grpSp>
        <p:nvGrpSpPr>
          <p:cNvPr id="135" name="Google Shape;135;p5"/>
          <p:cNvGrpSpPr/>
          <p:nvPr/>
        </p:nvGrpSpPr>
        <p:grpSpPr>
          <a:xfrm>
            <a:off x="3828350" y="3354813"/>
            <a:ext cx="1590069" cy="853384"/>
            <a:chOff x="1043184" y="3354632"/>
            <a:chExt cx="1797670" cy="853384"/>
          </a:xfrm>
        </p:grpSpPr>
        <p:sp>
          <p:nvSpPr>
            <p:cNvPr id="136" name="Google Shape;136;p5"/>
            <p:cNvSpPr/>
            <p:nvPr/>
          </p:nvSpPr>
          <p:spPr>
            <a:xfrm>
              <a:off x="1043184" y="3354632"/>
              <a:ext cx="1797670" cy="853384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DDEAF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1387222" y="3534884"/>
              <a:ext cx="1242873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Size of container?</a:t>
              </a:r>
              <a:endParaRPr/>
            </a:p>
          </p:txBody>
        </p:sp>
      </p:grpSp>
      <p:grpSp>
        <p:nvGrpSpPr>
          <p:cNvPr id="138" name="Google Shape;138;p5"/>
          <p:cNvGrpSpPr/>
          <p:nvPr/>
        </p:nvGrpSpPr>
        <p:grpSpPr>
          <a:xfrm>
            <a:off x="2667458" y="4315825"/>
            <a:ext cx="1590070" cy="853384"/>
            <a:chOff x="1043184" y="3354632"/>
            <a:chExt cx="1797670" cy="853384"/>
          </a:xfrm>
        </p:grpSpPr>
        <p:sp>
          <p:nvSpPr>
            <p:cNvPr id="139" name="Google Shape;139;p5"/>
            <p:cNvSpPr/>
            <p:nvPr/>
          </p:nvSpPr>
          <p:spPr>
            <a:xfrm>
              <a:off x="1043184" y="3354632"/>
              <a:ext cx="1797670" cy="853384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DDEAF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277782" y="3522029"/>
              <a:ext cx="1453632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 of surroundings?</a:t>
              </a:r>
              <a:endParaRPr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969873" y="4299860"/>
            <a:ext cx="1590069" cy="853384"/>
            <a:chOff x="1043184" y="3354632"/>
            <a:chExt cx="1797670" cy="853384"/>
          </a:xfrm>
        </p:grpSpPr>
        <p:sp>
          <p:nvSpPr>
            <p:cNvPr id="142" name="Google Shape;142;p5"/>
            <p:cNvSpPr/>
            <p:nvPr/>
          </p:nvSpPr>
          <p:spPr>
            <a:xfrm>
              <a:off x="1043184" y="3354632"/>
              <a:ext cx="1797670" cy="853384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DDEAF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1468072" y="3551068"/>
              <a:ext cx="1242873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 of water?</a:t>
              </a:r>
              <a:endParaRPr/>
            </a:p>
          </p:txBody>
        </p:sp>
      </p:grp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350" y="4265383"/>
            <a:ext cx="2786623" cy="1744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sldNum" idx="12"/>
          </p:nvPr>
        </p:nvSpPr>
        <p:spPr>
          <a:xfrm>
            <a:off x="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251534" y="163820"/>
            <a:ext cx="5515603" cy="655765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quickly does water evaporate from different sized bowls or containers?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1. Find three different sized bowls or containers.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2. Collect some water and a teaspoon. Measure one teaspoon of water into each container.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3. Put the containers in the same place (it may be inside or outside, try to find a warm place). Write down the start time.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4. Check your containers every one or two hours. Is there any water left? Record your results.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5. Plot a bar graph to compare how quickly the water evaporates from each container.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which container did the water evaporate the quickest? Can you explain why?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might you do differently next time?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5948039" y="146767"/>
            <a:ext cx="5515603" cy="6574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 can investigate how quickly water evaporates from different sized containers.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 descr="A close up of a bowl on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6815" y="2640147"/>
            <a:ext cx="2725040" cy="13468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3" name="Google Shape;153;p6"/>
          <p:cNvGraphicFramePr/>
          <p:nvPr/>
        </p:nvGraphicFramePr>
        <p:xfrm>
          <a:off x="6095999" y="9495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{733E664A-663A-4C11-B352-D2F7BB0B3341}</a:tableStyleId>
              </a:tblPr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9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hours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there any water left?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Container 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(small)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Container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(medium)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Container 3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(large)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5379868" y="141646"/>
            <a:ext cx="6612982" cy="6574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 can investigate how quickly water evaporates from different sized containers.</a:t>
            </a: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457873" y="141646"/>
            <a:ext cx="4762198" cy="6574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161" name="Google Shape;161;p7"/>
          <p:cNvGraphicFramePr/>
          <p:nvPr/>
        </p:nvGraphicFramePr>
        <p:xfrm>
          <a:off x="562732" y="2825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{733E664A-663A-4C11-B352-D2F7BB0B3341}</a:tableStyleId>
              </a:tblPr>
              <a:tblGrid>
                <a:gridCol w="16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4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hours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there any water left?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Container 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(small)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Container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(medium)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Container 3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(large)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0" marR="62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2" name="Google Shape;162;p7"/>
          <p:cNvGraphicFramePr/>
          <p:nvPr/>
        </p:nvGraphicFramePr>
        <p:xfrm>
          <a:off x="562732" y="5274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{733E664A-663A-4C11-B352-D2F7BB0B3341}</a:tableStyleId>
              </a:tblPr>
              <a:tblGrid>
                <a:gridCol w="14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results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Container 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(small)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Container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(medium)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Container 3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(large)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taken for  water to evaporate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" name="Google Shape;163;p7"/>
          <p:cNvSpPr txBox="1"/>
          <p:nvPr/>
        </p:nvSpPr>
        <p:spPr>
          <a:xfrm>
            <a:off x="5583576" y="5930283"/>
            <a:ext cx="66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grpSp>
        <p:nvGrpSpPr>
          <p:cNvPr id="164" name="Google Shape;164;p7"/>
          <p:cNvGrpSpPr/>
          <p:nvPr/>
        </p:nvGrpSpPr>
        <p:grpSpPr>
          <a:xfrm>
            <a:off x="5511338" y="909528"/>
            <a:ext cx="5958134" cy="5476326"/>
            <a:chOff x="5511338" y="909528"/>
            <a:chExt cx="5958134" cy="5476326"/>
          </a:xfrm>
        </p:grpSpPr>
        <p:pic>
          <p:nvPicPr>
            <p:cNvPr id="165" name="Google Shape;165;p7" descr="A close up of a white wall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t="3799" r="23755"/>
            <a:stretch/>
          </p:blipFill>
          <p:spPr>
            <a:xfrm>
              <a:off x="5583576" y="909528"/>
              <a:ext cx="5885895" cy="5476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7"/>
            <p:cNvSpPr txBox="1"/>
            <p:nvPr/>
          </p:nvSpPr>
          <p:spPr>
            <a:xfrm>
              <a:off x="5916728" y="5916579"/>
              <a:ext cx="3331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 txBox="1"/>
            <p:nvPr/>
          </p:nvSpPr>
          <p:spPr>
            <a:xfrm rot="-5400000">
              <a:off x="3798562" y="3254059"/>
              <a:ext cx="37333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 taken to evaporate (in hours)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</a:pPr>
            <a:r>
              <a:rPr lang="en-GB"/>
              <a:t>Taking it further… </a:t>
            </a:r>
            <a:endParaRPr/>
          </a:p>
        </p:txBody>
      </p:sp>
      <p:sp>
        <p:nvSpPr>
          <p:cNvPr id="173" name="Google Shape;173;p8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body" idx="1"/>
          </p:nvPr>
        </p:nvSpPr>
        <p:spPr>
          <a:xfrm>
            <a:off x="1498600" y="542598"/>
            <a:ext cx="10515484" cy="3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Make up your own investigation to explore how quickly water evaporates </a:t>
            </a: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870982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 else could you investigate evaporation?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You might like to hang up washing in different places and measure how long it takes to dry.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Think about how to make your test ‘fair’.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Decide how you are going to record your results and explain your findings.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You may like to take photographs.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(20-30 minutes, plus time for the water to evaporate)</a:t>
            </a:r>
            <a:endParaRPr/>
          </a:p>
        </p:txBody>
      </p:sp>
      <p:pic>
        <p:nvPicPr>
          <p:cNvPr id="178" name="Google Shape;178;p8" descr="A picture containing object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98" y="57506"/>
            <a:ext cx="1080518" cy="108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 descr="Washing, Wind, Breeze, Fresh, Cloth"/>
          <p:cNvPicPr preferRelativeResize="0"/>
          <p:nvPr/>
        </p:nvPicPr>
        <p:blipFill rotWithShape="1">
          <a:blip r:embed="rId4">
            <a:alphaModFix/>
          </a:blip>
          <a:srcRect r="15359"/>
          <a:stretch/>
        </p:blipFill>
        <p:spPr>
          <a:xfrm>
            <a:off x="8026892" y="3884389"/>
            <a:ext cx="2957023" cy="1985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 descr="Clothes, Old, Washing, Line, Storm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4530" y="1745367"/>
            <a:ext cx="2957023" cy="1985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sldNum" idx="12"/>
          </p:nvPr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States of matter: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three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 of matter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Change of state: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Liquids can change from a liquid to a gas. This is a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of state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Temperature: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measures how hot or cold a material 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 baseline="30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 (degrees Celsius):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temperature of a material is measured in </a:t>
            </a:r>
            <a:r>
              <a:rPr lang="en-GB" sz="2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(degrees Celsius).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Boiling: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Boiling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change of state from liquid to gas which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happens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 specific temperature.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liquid is boiling, bubbles of the gas can be seen inside the liquid. Water boils when it is heated to 100</a:t>
            </a:r>
            <a:r>
              <a:rPr lang="en-GB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Evaporation: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Evaporation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change of state from liquid to gas which can happen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any temperature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only at the surface of the liquid.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1D56A7-1C6A-4BCD-ABBA-D20ABA980586}"/>
</file>

<file path=customXml/itemProps2.xml><?xml version="1.0" encoding="utf-8"?>
<ds:datastoreItem xmlns:ds="http://schemas.openxmlformats.org/officeDocument/2006/customXml" ds:itemID="{397AE6F0-7500-404A-9405-F8B30B85B8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1320</Words>
  <Application>Microsoft Office PowerPoint</Application>
  <PresentationFormat>Widescreen</PresentationFormat>
  <Paragraphs>236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Lato Black</vt:lpstr>
      <vt:lpstr>Office Theme</vt:lpstr>
      <vt:lpstr>PowerPoint Presentation</vt:lpstr>
      <vt:lpstr>States of matter</vt:lpstr>
      <vt:lpstr>Explore, review, think, talk…</vt:lpstr>
      <vt:lpstr>Comparing boiling and evaporating </vt:lpstr>
      <vt:lpstr>Investigating evaporation </vt:lpstr>
      <vt:lpstr>PowerPoint Presentation</vt:lpstr>
      <vt:lpstr>PowerPoint Presentation</vt:lpstr>
      <vt:lpstr>Taking it further…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1</cp:revision>
  <dcterms:created xsi:type="dcterms:W3CDTF">2020-05-05T10:38:46Z</dcterms:created>
  <dcterms:modified xsi:type="dcterms:W3CDTF">2020-05-27T17:04:49Z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